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9" r:id="rId9"/>
    <p:sldId id="266" r:id="rId10"/>
    <p:sldId id="267" r:id="rId11"/>
    <p:sldId id="268" r:id="rId12"/>
    <p:sldId id="257" r:id="rId13"/>
    <p:sldId id="258" r:id="rId14"/>
    <p:sldId id="269" r:id="rId15"/>
    <p:sldId id="270" r:id="rId16"/>
    <p:sldId id="284" r:id="rId17"/>
    <p:sldId id="271" r:id="rId18"/>
    <p:sldId id="272" r:id="rId19"/>
    <p:sldId id="285" r:id="rId20"/>
    <p:sldId id="273" r:id="rId21"/>
    <p:sldId id="274" r:id="rId22"/>
    <p:sldId id="286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02181-FA95-4D66-95CB-6B84FF3A4639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858AD-E53A-4860-9DF3-80B89685B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339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858AD-E53A-4860-9DF3-80B89685BFE2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671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06.09.2015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484910"/>
            <a:ext cx="829126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Лекція</a:t>
            </a:r>
            <a:r>
              <a:rPr lang="ru-RU" sz="3200" b="1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mtClean="0">
                <a:latin typeface="Times New Roman" pitchFamily="18" charset="0"/>
                <a:ea typeface="Times New Roman"/>
                <a:cs typeface="Times New Roman" pitchFamily="18" charset="0"/>
              </a:rPr>
              <a:t>8-9.</a:t>
            </a:r>
            <a:endParaRPr lang="ru-RU" sz="32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200" b="1" dirty="0">
                <a:latin typeface="Times New Roman" pitchFamily="18" charset="0"/>
                <a:ea typeface="Times New Roman"/>
                <a:cs typeface="Times New Roman" pitchFamily="18" charset="0"/>
              </a:rPr>
              <a:t>Тема: Фінансовий механізм.</a:t>
            </a:r>
            <a:endParaRPr lang="ru-RU" sz="32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i="1" dirty="0">
                <a:latin typeface="Times New Roman" pitchFamily="18" charset="0"/>
                <a:ea typeface="Calibri"/>
                <a:cs typeface="Times New Roman" pitchFamily="18" charset="0"/>
              </a:rPr>
              <a:t>Питання:</a:t>
            </a:r>
            <a:endParaRPr lang="ru-RU" sz="3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1.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Поняття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механізму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його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складові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елементи</a:t>
            </a: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, п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ризначення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і роль</a:t>
            </a: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Склад і структура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механізму</a:t>
            </a: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3.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Управління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фінансовим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механізмом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4.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Використання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механізму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активізації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економічного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зростання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й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підвищення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суспільного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ea typeface="Calibri"/>
                <a:cs typeface="Times New Roman" pitchFamily="18" charset="0"/>
              </a:rPr>
              <a:t>добробуту</a:t>
            </a:r>
            <a:r>
              <a:rPr lang="uk-UA" sz="32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ru-RU" sz="32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268760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/>
                <a:ea typeface="Calibri"/>
              </a:rPr>
              <a:t>	</a:t>
            </a:r>
            <a:r>
              <a:rPr lang="ru-RU" sz="3200" b="1" dirty="0" err="1" smtClean="0">
                <a:latin typeface="Times New Roman"/>
                <a:ea typeface="Calibri"/>
              </a:rPr>
              <a:t>Фінансовий</a:t>
            </a:r>
            <a:r>
              <a:rPr lang="ru-RU" sz="3200" b="1" dirty="0" smtClean="0">
                <a:latin typeface="Times New Roman"/>
                <a:ea typeface="Calibri"/>
              </a:rPr>
              <a:t> </a:t>
            </a:r>
            <a:r>
              <a:rPr lang="ru-RU" sz="3200" b="1" dirty="0" err="1">
                <a:latin typeface="Times New Roman"/>
                <a:ea typeface="Calibri"/>
              </a:rPr>
              <a:t>механізм</a:t>
            </a:r>
            <a:r>
              <a:rPr lang="ru-RU" sz="3200" b="1" dirty="0">
                <a:latin typeface="Times New Roman"/>
                <a:ea typeface="Calibri"/>
              </a:rPr>
              <a:t> </a:t>
            </a:r>
            <a:r>
              <a:rPr lang="ru-RU" sz="3200" dirty="0">
                <a:latin typeface="Times New Roman"/>
                <a:ea typeface="Calibri"/>
              </a:rPr>
              <a:t>у </a:t>
            </a:r>
            <a:r>
              <a:rPr lang="ru-RU" sz="3200" dirty="0" err="1">
                <a:latin typeface="Times New Roman"/>
                <a:ea typeface="Calibri"/>
              </a:rPr>
              <a:t>цілому</a:t>
            </a:r>
            <a:r>
              <a:rPr lang="ru-RU" sz="3200" dirty="0">
                <a:latin typeface="Times New Roman"/>
                <a:ea typeface="Calibri"/>
              </a:rPr>
              <a:t> — </a:t>
            </a:r>
            <a:r>
              <a:rPr lang="ru-RU" sz="3200" dirty="0" err="1">
                <a:latin typeface="Times New Roman"/>
                <a:ea typeface="Calibri"/>
              </a:rPr>
              <a:t>це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принципова</a:t>
            </a:r>
            <a:r>
              <a:rPr lang="ru-RU" sz="3200" dirty="0">
                <a:latin typeface="Times New Roman"/>
                <a:ea typeface="Calibri"/>
              </a:rPr>
              <a:t> схема практичного </a:t>
            </a:r>
            <a:r>
              <a:rPr lang="ru-RU" sz="3200" dirty="0" err="1">
                <a:latin typeface="Times New Roman"/>
                <a:ea typeface="Calibri"/>
              </a:rPr>
              <a:t>використання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фінансів</a:t>
            </a:r>
            <a:r>
              <a:rPr lang="ru-RU" sz="3200" dirty="0">
                <a:latin typeface="Times New Roman"/>
                <a:ea typeface="Calibri"/>
              </a:rPr>
              <a:t> в </a:t>
            </a:r>
            <a:r>
              <a:rPr lang="ru-RU" sz="3200" dirty="0" err="1">
                <a:latin typeface="Times New Roman"/>
                <a:ea typeface="Calibri"/>
              </a:rPr>
              <a:t>економіці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держави</a:t>
            </a:r>
            <a:r>
              <a:rPr lang="ru-RU" sz="3200" dirty="0">
                <a:latin typeface="Times New Roman"/>
                <a:ea typeface="Calibri"/>
              </a:rPr>
              <a:t>, </a:t>
            </a:r>
            <a:r>
              <a:rPr lang="ru-RU" sz="3200" dirty="0" err="1">
                <a:latin typeface="Times New Roman"/>
                <a:ea typeface="Calibri"/>
              </a:rPr>
              <a:t>їх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впливу</a:t>
            </a:r>
            <a:r>
              <a:rPr lang="ru-RU" sz="3200" dirty="0">
                <a:latin typeface="Times New Roman"/>
                <a:ea typeface="Calibri"/>
              </a:rPr>
              <a:t> на </a:t>
            </a:r>
            <a:r>
              <a:rPr lang="ru-RU" sz="3200" dirty="0" err="1">
                <a:latin typeface="Times New Roman"/>
                <a:ea typeface="Calibri"/>
              </a:rPr>
              <a:t>відповідні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процеси</a:t>
            </a:r>
            <a:r>
              <a:rPr lang="ru-RU" sz="3200" dirty="0">
                <a:latin typeface="Times New Roman"/>
                <a:ea typeface="Calibri"/>
              </a:rPr>
              <a:t>. </a:t>
            </a:r>
            <a:r>
              <a:rPr lang="ru-RU" sz="3200" dirty="0" err="1">
                <a:latin typeface="Times New Roman"/>
                <a:ea typeface="Calibri"/>
              </a:rPr>
              <a:t>Водночас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він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має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свої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відмінності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щодо</a:t>
            </a:r>
            <a:r>
              <a:rPr lang="ru-RU" sz="3200" dirty="0">
                <a:latin typeface="Times New Roman"/>
                <a:ea typeface="Calibri"/>
              </a:rPr>
              <a:t> практичного </a:t>
            </a:r>
            <a:r>
              <a:rPr lang="ru-RU" sz="3200" dirty="0" err="1">
                <a:latin typeface="Times New Roman"/>
                <a:ea typeface="Calibri"/>
              </a:rPr>
              <a:t>застосування</a:t>
            </a:r>
            <a:r>
              <a:rPr lang="ru-RU" sz="3200" dirty="0">
                <a:latin typeface="Times New Roman"/>
                <a:ea typeface="Calibri"/>
              </a:rPr>
              <a:t> на </a:t>
            </a:r>
            <a:r>
              <a:rPr lang="ru-RU" sz="3200" dirty="0" err="1">
                <a:latin typeface="Times New Roman"/>
                <a:ea typeface="Calibri"/>
              </a:rPr>
              <a:t>рівні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держави</a:t>
            </a:r>
            <a:r>
              <a:rPr lang="ru-RU" sz="3200" dirty="0">
                <a:latin typeface="Times New Roman"/>
                <a:ea typeface="Calibri"/>
              </a:rPr>
              <a:t>, </a:t>
            </a:r>
            <a:r>
              <a:rPr lang="ru-RU" sz="3200" dirty="0" err="1">
                <a:latin typeface="Times New Roman"/>
                <a:ea typeface="Calibri"/>
              </a:rPr>
              <a:t>підприємницької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структури</a:t>
            </a:r>
            <a:r>
              <a:rPr lang="ru-RU" sz="3200" dirty="0">
                <a:latin typeface="Times New Roman"/>
                <a:ea typeface="Calibri"/>
              </a:rPr>
              <a:t>, </a:t>
            </a:r>
            <a:r>
              <a:rPr lang="ru-RU" sz="3200" dirty="0" err="1">
                <a:latin typeface="Times New Roman"/>
                <a:ea typeface="Calibri"/>
              </a:rPr>
              <a:t>фінансового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інституту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чи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групи</a:t>
            </a:r>
            <a:r>
              <a:rPr lang="ru-RU" sz="3200" dirty="0">
                <a:latin typeface="Times New Roman"/>
                <a:ea typeface="Calibri"/>
              </a:rPr>
              <a:t> </a:t>
            </a:r>
            <a:r>
              <a:rPr lang="ru-RU" sz="3200" dirty="0" err="1">
                <a:latin typeface="Times New Roman"/>
                <a:ea typeface="Calibri"/>
              </a:rPr>
              <a:t>громадян</a:t>
            </a:r>
            <a:r>
              <a:rPr lang="ru-RU" sz="3200" dirty="0">
                <a:latin typeface="Times New Roman"/>
                <a:ea typeface="Calibri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63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352928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2. Склад і структура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фінансового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механізму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800" b="1" dirty="0" err="1" smtClean="0">
                <a:latin typeface="Times New Roman"/>
                <a:ea typeface="Calibri"/>
                <a:cs typeface="Times New Roman"/>
              </a:rPr>
              <a:t>Фінансовий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механізм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—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це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сукупність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форм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методів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створення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використання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фондів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з метою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забезпечення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різних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державних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структур,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господарських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суб'єктів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населення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Складовими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частинами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його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є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планування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прогнозування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фінансові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показники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нормативи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ліміти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резерви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стимули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санкції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а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також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система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управління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фінансами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Структура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механізму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може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бути представлена схемою 2.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95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038771"/>
              </p:ext>
            </p:extLst>
          </p:nvPr>
        </p:nvGraphicFramePr>
        <p:xfrm>
          <a:off x="251520" y="480728"/>
          <a:ext cx="8748972" cy="6255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Picture" r:id="rId3" imgW="6201156" imgH="3704844" progId="Word.Picture.8">
                  <p:embed/>
                </p:oleObj>
              </mc:Choice>
              <mc:Fallback>
                <p:oleObj name="Picture" r:id="rId3" imgW="6201156" imgH="3704844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80728"/>
                        <a:ext cx="8748972" cy="62554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2750" y="4845050"/>
            <a:ext cx="361950" cy="255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4987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143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/>
                <a:ea typeface="Calibri"/>
              </a:rPr>
              <a:t>	За </a:t>
            </a:r>
            <a:r>
              <a:rPr lang="ru-RU" sz="2400" b="1" i="1" dirty="0" err="1">
                <a:latin typeface="Times New Roman"/>
                <a:ea typeface="Calibri"/>
              </a:rPr>
              <a:t>допомогою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b="1" i="1" dirty="0" err="1">
                <a:latin typeface="Times New Roman"/>
                <a:ea typeface="Calibri"/>
              </a:rPr>
              <a:t>фінансового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b="1" i="1" dirty="0" err="1">
                <a:latin typeface="Times New Roman"/>
                <a:ea typeface="Calibri"/>
              </a:rPr>
              <a:t>механізму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здійснюється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широкомасштабний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розподіл</a:t>
            </a:r>
            <a:r>
              <a:rPr lang="ru-RU" sz="2400" dirty="0">
                <a:latin typeface="Times New Roman"/>
                <a:ea typeface="Calibri"/>
              </a:rPr>
              <a:t> і </a:t>
            </a:r>
            <a:r>
              <a:rPr lang="ru-RU" sz="2400" dirty="0" err="1">
                <a:latin typeface="Times New Roman"/>
                <a:ea typeface="Calibri"/>
              </a:rPr>
              <a:t>перерозподіл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створюваного</a:t>
            </a:r>
            <a:r>
              <a:rPr lang="ru-RU" sz="2400" dirty="0">
                <a:latin typeface="Times New Roman"/>
                <a:ea typeface="Calibri"/>
              </a:rPr>
              <a:t> в </a:t>
            </a:r>
            <a:r>
              <a:rPr lang="ru-RU" sz="2400" dirty="0" err="1">
                <a:latin typeface="Times New Roman"/>
                <a:ea typeface="Calibri"/>
              </a:rPr>
              <a:t>державі</a:t>
            </a:r>
            <a:r>
              <a:rPr lang="ru-RU" sz="2400" dirty="0">
                <a:latin typeface="Times New Roman"/>
                <a:ea typeface="Calibri"/>
              </a:rPr>
              <a:t> валового </a:t>
            </a:r>
            <a:r>
              <a:rPr lang="ru-RU" sz="2400" dirty="0" err="1">
                <a:latin typeface="Times New Roman"/>
                <a:ea typeface="Calibri"/>
              </a:rPr>
              <a:t>внутрішнього</a:t>
            </a:r>
            <a:r>
              <a:rPr lang="ru-RU" sz="2400" dirty="0">
                <a:latin typeface="Times New Roman"/>
                <a:ea typeface="Calibri"/>
              </a:rPr>
              <a:t> продукту </a:t>
            </a:r>
            <a:r>
              <a:rPr lang="ru-RU" sz="2400" dirty="0" err="1">
                <a:latin typeface="Times New Roman"/>
                <a:ea typeface="Calibri"/>
              </a:rPr>
              <a:t>відповідно</a:t>
            </a:r>
            <a:r>
              <a:rPr lang="ru-RU" sz="2400" dirty="0">
                <a:latin typeface="Times New Roman"/>
                <a:ea typeface="Calibri"/>
              </a:rPr>
              <a:t> до </a:t>
            </a:r>
            <a:r>
              <a:rPr lang="ru-RU" sz="2400" dirty="0" err="1">
                <a:latin typeface="Times New Roman"/>
                <a:ea typeface="Calibri"/>
              </a:rPr>
              <a:t>основних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положень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фінансової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політики</a:t>
            </a:r>
            <a:r>
              <a:rPr lang="ru-RU" sz="2400" dirty="0">
                <a:latin typeface="Times New Roman"/>
                <a:ea typeface="Calibri"/>
              </a:rPr>
              <a:t>. На </a:t>
            </a:r>
            <a:r>
              <a:rPr lang="ru-RU" sz="2400" i="1" dirty="0" err="1">
                <a:latin typeface="Times New Roman"/>
                <a:ea typeface="Calibri"/>
              </a:rPr>
              <a:t>стадії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фінансового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планування</a:t>
            </a:r>
            <a:r>
              <a:rPr lang="ru-RU" sz="2400" i="1" dirty="0">
                <a:latin typeface="Times New Roman"/>
                <a:ea typeface="Calibri"/>
              </a:rPr>
              <a:t> й </a:t>
            </a:r>
            <a:r>
              <a:rPr lang="ru-RU" sz="2400" i="1" dirty="0" err="1">
                <a:latin typeface="Times New Roman"/>
                <a:ea typeface="Calibri"/>
              </a:rPr>
              <a:t>прогнозування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визначаються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фінансові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можливості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держави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щодо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фінансового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забезпечення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розвитку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її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економіки</a:t>
            </a:r>
            <a:r>
              <a:rPr lang="ru-RU" sz="2400" dirty="0">
                <a:latin typeface="Times New Roman"/>
                <a:ea typeface="Calibri"/>
              </a:rPr>
              <a:t> й </a:t>
            </a:r>
            <a:r>
              <a:rPr lang="ru-RU" sz="2400" dirty="0" err="1">
                <a:latin typeface="Times New Roman"/>
                <a:ea typeface="Calibri"/>
              </a:rPr>
              <a:t>соціальної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сфери</a:t>
            </a:r>
            <a:r>
              <a:rPr lang="ru-RU" sz="2400" dirty="0">
                <a:latin typeface="Times New Roman"/>
                <a:ea typeface="Calibri"/>
              </a:rPr>
              <a:t>. </a:t>
            </a:r>
            <a:r>
              <a:rPr lang="ru-RU" sz="2400" i="1" dirty="0" err="1">
                <a:latin typeface="Times New Roman"/>
                <a:ea typeface="Calibri"/>
              </a:rPr>
              <a:t>Показники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прогнозних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розрахунків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dirty="0">
                <a:latin typeface="Times New Roman"/>
                <a:ea typeface="Calibri"/>
              </a:rPr>
              <a:t>є основою для </a:t>
            </a:r>
            <a:r>
              <a:rPr lang="ru-RU" sz="2400" dirty="0" err="1">
                <a:latin typeface="Times New Roman"/>
                <a:ea typeface="Calibri"/>
              </a:rPr>
              <a:t>приведення</a:t>
            </a:r>
            <a:r>
              <a:rPr lang="ru-RU" sz="2400" dirty="0">
                <a:latin typeface="Times New Roman"/>
                <a:ea typeface="Calibri"/>
              </a:rPr>
              <a:t> в </a:t>
            </a:r>
            <a:r>
              <a:rPr lang="ru-RU" sz="2400" dirty="0" err="1">
                <a:latin typeface="Times New Roman"/>
                <a:ea typeface="Calibri"/>
              </a:rPr>
              <a:t>дію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відповідних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стимулів</a:t>
            </a:r>
            <a:r>
              <a:rPr lang="ru-RU" sz="2400" dirty="0">
                <a:latin typeface="Times New Roman"/>
                <a:ea typeface="Calibri"/>
              </a:rPr>
              <a:t> та </a:t>
            </a:r>
            <a:r>
              <a:rPr lang="ru-RU" sz="2400" dirty="0" err="1">
                <a:latin typeface="Times New Roman"/>
                <a:ea typeface="Calibri"/>
              </a:rPr>
              <a:t>інструментів</a:t>
            </a:r>
            <a:r>
              <a:rPr lang="ru-RU" sz="2400" dirty="0">
                <a:latin typeface="Times New Roman"/>
                <a:ea typeface="Calibri"/>
              </a:rPr>
              <a:t> у </a:t>
            </a:r>
            <a:r>
              <a:rPr lang="ru-RU" sz="2400" dirty="0" err="1">
                <a:latin typeface="Times New Roman"/>
                <a:ea typeface="Calibri"/>
              </a:rPr>
              <a:t>формі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різноманітних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пільг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санкцій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або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обмежень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які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забезпечують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розвиток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держави</a:t>
            </a:r>
            <a:r>
              <a:rPr lang="ru-RU" sz="2400" dirty="0">
                <a:latin typeface="Times New Roman"/>
                <a:ea typeface="Calibri"/>
              </a:rPr>
              <a:t> в </a:t>
            </a:r>
            <a:r>
              <a:rPr lang="ru-RU" sz="2400" dirty="0" err="1">
                <a:latin typeface="Times New Roman"/>
                <a:ea typeface="Calibri"/>
              </a:rPr>
              <a:t>заданому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напрямку</a:t>
            </a:r>
            <a:r>
              <a:rPr lang="ru-RU" sz="2400" dirty="0">
                <a:latin typeface="Times New Roman"/>
                <a:ea typeface="Calibri"/>
              </a:rPr>
              <a:t>. </a:t>
            </a:r>
            <a:r>
              <a:rPr lang="ru-RU" sz="2400" dirty="0" err="1">
                <a:latin typeface="Times New Roman"/>
                <a:ea typeface="Calibri"/>
              </a:rPr>
              <a:t>Це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можуть</a:t>
            </a:r>
            <a:r>
              <a:rPr lang="ru-RU" sz="2400" dirty="0">
                <a:latin typeface="Times New Roman"/>
                <a:ea typeface="Calibri"/>
              </a:rPr>
              <a:t> бути </a:t>
            </a:r>
            <a:r>
              <a:rPr lang="ru-RU" sz="2400" dirty="0" err="1">
                <a:latin typeface="Times New Roman"/>
                <a:ea typeface="Calibri"/>
              </a:rPr>
              <a:t>пільги</a:t>
            </a:r>
            <a:r>
              <a:rPr lang="ru-RU" sz="2400" dirty="0">
                <a:latin typeface="Times New Roman"/>
                <a:ea typeface="Calibri"/>
              </a:rPr>
              <a:t> з </a:t>
            </a:r>
            <a:r>
              <a:rPr lang="ru-RU" sz="2400" dirty="0" err="1">
                <a:latin typeface="Times New Roman"/>
                <a:ea typeface="Calibri"/>
              </a:rPr>
              <a:t>оподаткування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пільгове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кредитування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або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надання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дотацій</a:t>
            </a:r>
            <a:r>
              <a:rPr lang="ru-RU" sz="2400" dirty="0">
                <a:latin typeface="Times New Roman"/>
                <a:ea typeface="Calibri"/>
              </a:rPr>
              <a:t> на </a:t>
            </a:r>
            <a:r>
              <a:rPr lang="ru-RU" sz="2400" dirty="0" err="1">
                <a:latin typeface="Times New Roman"/>
                <a:ea typeface="Calibri"/>
              </a:rPr>
              <a:t>покриття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збитків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тощо</a:t>
            </a:r>
            <a:r>
              <a:rPr lang="ru-RU" sz="2400" dirty="0">
                <a:latin typeface="Times New Roman"/>
                <a:ea typeface="Calibri"/>
              </a:rPr>
              <a:t>. </a:t>
            </a:r>
            <a:r>
              <a:rPr lang="ru-RU" sz="2400" dirty="0" err="1">
                <a:latin typeface="Times New Roman"/>
                <a:ea typeface="Calibri"/>
              </a:rPr>
              <a:t>Можуть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застосовуватися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також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фінансові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інструменти</a:t>
            </a:r>
            <a:r>
              <a:rPr lang="ru-RU" sz="2400" i="1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що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обмежують</a:t>
            </a:r>
            <a:r>
              <a:rPr lang="ru-RU" sz="2400" dirty="0">
                <a:latin typeface="Times New Roman"/>
                <a:ea typeface="Calibri"/>
              </a:rPr>
              <a:t> ту </a:t>
            </a:r>
            <a:r>
              <a:rPr lang="ru-RU" sz="2400" dirty="0" err="1">
                <a:latin typeface="Times New Roman"/>
                <a:ea typeface="Calibri"/>
              </a:rPr>
              <a:t>чи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іншу</a:t>
            </a:r>
            <a:r>
              <a:rPr lang="ru-RU" sz="2400" dirty="0">
                <a:latin typeface="Times New Roman"/>
                <a:ea typeface="Calibri"/>
              </a:rPr>
              <a:t> форму </a:t>
            </a:r>
            <a:r>
              <a:rPr lang="ru-RU" sz="2400" dirty="0" err="1">
                <a:latin typeface="Times New Roman"/>
                <a:ea typeface="Calibri"/>
              </a:rPr>
              <a:t>діяльності</a:t>
            </a:r>
            <a:r>
              <a:rPr lang="ru-RU" sz="2400" dirty="0">
                <a:latin typeface="Times New Roman"/>
                <a:ea typeface="Calibri"/>
              </a:rPr>
              <a:t>. </a:t>
            </a:r>
            <a:r>
              <a:rPr lang="ru-RU" sz="2400" dirty="0" err="1">
                <a:latin typeface="Times New Roman"/>
                <a:ea typeface="Calibri"/>
              </a:rPr>
              <a:t>Це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штрафи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відміна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пільг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додаткове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оподаткування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тощо</a:t>
            </a:r>
            <a:r>
              <a:rPr lang="ru-RU" sz="2400" dirty="0">
                <a:latin typeface="Times New Roman"/>
                <a:ea typeface="Calibri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311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352928" cy="643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400" b="1" dirty="0" err="1" smtClean="0">
                <a:latin typeface="Times New Roman"/>
                <a:ea typeface="Calibri"/>
                <a:cs typeface="Times New Roman"/>
              </a:rPr>
              <a:t>Фінансовий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latin typeface="Times New Roman"/>
                <a:ea typeface="Calibri"/>
                <a:cs typeface="Times New Roman"/>
              </a:rPr>
              <a:t>механізм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характеризують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узагальнюючі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індивідуальні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показники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Узагальнюючими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є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загальний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обсяг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фінансових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що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створюється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в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державі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обсяг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доходів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видатків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бюджету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тощо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Індивідуальні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—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це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величина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витрат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бюджету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держави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на одного жителя,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розмір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податків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що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сплачуються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одним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працюючим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тощо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Фінансові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показники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дають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змогу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визначити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дієвість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фінансового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механізму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Важливими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елементами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фінансового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механізму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є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фінансові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нормативи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ліміти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резерви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Нормативи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характеризують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повний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рівень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забезпечення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видатків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різних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видів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витрат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фінансових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Ліміти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є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певними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обмеженнями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витрати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в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інтересах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держави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підприємця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або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громадянина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i="1" dirty="0" err="1">
                <a:latin typeface="Times New Roman"/>
                <a:ea typeface="Calibri"/>
                <a:cs typeface="Times New Roman"/>
              </a:rPr>
              <a:t>Резерви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мають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нейтралізувати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вплив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непередбачуваних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факторів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що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можуть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виникнути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в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майбутньому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02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b="1" dirty="0">
                <a:latin typeface="Times New Roman"/>
                <a:ea typeface="Times New Roman"/>
              </a:rPr>
              <a:t>3. Управління фінансовим механізмом. 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uk-UA" sz="2400" b="1" i="1" dirty="0">
                <a:latin typeface="Times New Roman"/>
                <a:ea typeface="Times New Roman"/>
              </a:rPr>
              <a:t> </a:t>
            </a:r>
            <a:r>
              <a:rPr lang="uk-UA" sz="2400" dirty="0" smtClean="0">
                <a:latin typeface="Times New Roman"/>
                <a:ea typeface="Times New Roman"/>
              </a:rPr>
              <a:t>У </a:t>
            </a:r>
            <a:r>
              <a:rPr lang="uk-UA" sz="2400" dirty="0">
                <a:latin typeface="Times New Roman"/>
                <a:ea typeface="Times New Roman"/>
              </a:rPr>
              <a:t>будь-якому механізмі </a:t>
            </a:r>
            <a:r>
              <a:rPr lang="uk-UA" sz="2400" i="1" dirty="0">
                <a:latin typeface="Times New Roman"/>
                <a:ea typeface="Times New Roman"/>
              </a:rPr>
              <a:t>управління ґрунтується </a:t>
            </a:r>
            <a:r>
              <a:rPr lang="uk-UA" sz="2400" dirty="0">
                <a:latin typeface="Times New Roman"/>
                <a:ea typeface="Times New Roman"/>
              </a:rPr>
              <a:t>на використанні відповідних важелів. Самі по собі вони нічого не визначають і не вирішують. Вплив на дію фінансового механізму, а через нього на різні сторони соціально-економічного розвитку, досягається встановленням і зміною положення того чи іншого важеля. Наприклад, якщо необхідно прискорити економічний розвиток, то для цього є випробу</a:t>
            </a:r>
            <a:r>
              <a:rPr lang="ru-RU" sz="2400" dirty="0">
                <a:latin typeface="Times New Roman"/>
                <a:ea typeface="Times New Roman"/>
              </a:rPr>
              <a:t>­</a:t>
            </a:r>
            <a:r>
              <a:rPr lang="uk-UA" sz="2400" dirty="0" err="1">
                <a:latin typeface="Times New Roman"/>
                <a:ea typeface="Times New Roman"/>
              </a:rPr>
              <a:t>вані</a:t>
            </a:r>
            <a:r>
              <a:rPr lang="uk-UA" sz="2400" dirty="0">
                <a:latin typeface="Times New Roman"/>
                <a:ea typeface="Times New Roman"/>
              </a:rPr>
              <a:t> заходи — зниження процентних ставок на кредит та ставок оподаткування доходів, насамперед тих, що спрямовуються на нагромадження. Або, скажімо, треба стимулювати </a:t>
            </a:r>
            <a:r>
              <a:rPr lang="uk-UA" sz="2400" dirty="0" err="1">
                <a:latin typeface="Times New Roman"/>
                <a:ea typeface="Times New Roman"/>
              </a:rPr>
              <a:t>науково-тех</a:t>
            </a:r>
            <a:r>
              <a:rPr lang="ru-RU" sz="2400" dirty="0">
                <a:latin typeface="Times New Roman"/>
                <a:ea typeface="Times New Roman"/>
              </a:rPr>
              <a:t>­</a:t>
            </a:r>
            <a:r>
              <a:rPr lang="uk-UA" sz="2400" dirty="0">
                <a:latin typeface="Times New Roman"/>
                <a:ea typeface="Times New Roman"/>
              </a:rPr>
              <a:t>нічний прогрес. Як один із заходів, можна застосувати підвищення норм амортизаційних відрахувань, установлення прискореного списання амортизації з урахуванням морального зносу устаткування. Іноді складається враження, що важелі діють самі по собі. Але це не так, вони тільки приводять в рух відповідні інструменти, без яких вони нічого не значать.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508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1700" y="457200"/>
            <a:ext cx="4295775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800">
                <a:effectLst/>
                <a:ea typeface="Calibri"/>
                <a:cs typeface="Times New Roman"/>
              </a:rPr>
              <a:t>ФІНАНСОВИЙ МЕХАНІЗМ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229995"/>
            <a:ext cx="1590675" cy="7048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400" dirty="0">
                <a:effectLst/>
                <a:ea typeface="Calibri"/>
                <a:cs typeface="Times New Roman"/>
              </a:rPr>
              <a:t>ФІНАНСОВІ МЕТОДИ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5012" y="1262062"/>
            <a:ext cx="1466850" cy="7524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400" dirty="0">
                <a:effectLst/>
                <a:ea typeface="Calibri"/>
                <a:cs typeface="Times New Roman"/>
              </a:rPr>
              <a:t>ФІНАНСОВІ ВАЖЕЛІ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1668" y="1232343"/>
            <a:ext cx="1838325" cy="8191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400" dirty="0">
                <a:effectLst/>
                <a:ea typeface="Calibri"/>
                <a:cs typeface="Times New Roman"/>
              </a:rPr>
              <a:t>ПРАВОВЕ ЗАБЕЗПЕЧЕННЯ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19750" y="1259436"/>
            <a:ext cx="1695450" cy="8191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200" dirty="0">
                <a:effectLst/>
                <a:ea typeface="Calibri"/>
                <a:cs typeface="Times New Roman"/>
              </a:rPr>
              <a:t>НОРМАТИВНЕ </a:t>
            </a:r>
            <a:r>
              <a:rPr lang="uk-UA" sz="1200" dirty="0" smtClean="0">
                <a:effectLst/>
                <a:ea typeface="Calibri"/>
                <a:cs typeface="Times New Roman"/>
              </a:rPr>
              <a:t>ЗАБЕЗПЕЧЕННЯ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84531" y="1253806"/>
            <a:ext cx="1638300" cy="8191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200" dirty="0">
                <a:effectLst/>
                <a:ea typeface="Calibri"/>
                <a:cs typeface="Times New Roman"/>
              </a:rPr>
              <a:t>ІНФОРМАЦІЙНЕ ЗАБЕЗПЕЧЕННЯ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600" y="2197579"/>
            <a:ext cx="1495425" cy="33432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000" dirty="0">
                <a:effectLst/>
                <a:ea typeface="Calibri"/>
                <a:cs typeface="Times New Roman"/>
              </a:rPr>
              <a:t>ПЛАНУВАННЯ </a:t>
            </a:r>
            <a:r>
              <a:rPr lang="uk-UA" sz="1000">
                <a:effectLst/>
                <a:ea typeface="Calibri"/>
                <a:cs typeface="Times New Roman"/>
              </a:rPr>
              <a:t>ПРОГНОЗУВАННЯ </a:t>
            </a:r>
            <a:r>
              <a:rPr lang="uk-UA" sz="1000" smtClean="0">
                <a:effectLst/>
                <a:ea typeface="Calibri"/>
                <a:cs typeface="Times New Roman"/>
              </a:rPr>
              <a:t>ІНВЕСТУВАННЯ </a:t>
            </a:r>
            <a:r>
              <a:rPr lang="uk-UA" sz="1000" dirty="0">
                <a:effectLst/>
                <a:ea typeface="Calibri"/>
                <a:cs typeface="Times New Roman"/>
              </a:rPr>
              <a:t>ФІНАНСУВАННЯ КРЕДИТУВАННЯ ОПОДАТКУВАННЯ </a:t>
            </a:r>
            <a:r>
              <a:rPr lang="uk-UA" sz="1000">
                <a:effectLst/>
                <a:ea typeface="Calibri"/>
                <a:cs typeface="Times New Roman"/>
              </a:rPr>
              <a:t>СТРАХУВАННЯ </a:t>
            </a:r>
            <a:r>
              <a:rPr lang="uk-UA" sz="1000" smtClean="0">
                <a:effectLst/>
                <a:ea typeface="Calibri"/>
                <a:cs typeface="Times New Roman"/>
              </a:rPr>
              <a:t>ОРЕНДА                 </a:t>
            </a:r>
            <a:r>
              <a:rPr lang="uk-UA" sz="1000" dirty="0">
                <a:effectLst/>
                <a:ea typeface="Calibri"/>
                <a:cs typeface="Times New Roman"/>
              </a:rPr>
              <a:t>ЛІЗИНГ ФАКТОРИНГ ТРАСТОВІ ОПЕРАЦІЇ МАТЕРІАЛЬНЕ </a:t>
            </a:r>
            <a:r>
              <a:rPr lang="uk-UA" sz="1000" dirty="0" smtClean="0">
                <a:effectLst/>
                <a:ea typeface="Calibri"/>
                <a:cs typeface="Times New Roman"/>
              </a:rPr>
              <a:t>СТИМУЛЮВАННЯ ФОНДОУТВОРЕННЯ З</a:t>
            </a:r>
            <a:r>
              <a:rPr lang="uk-UA" sz="1000" dirty="0">
                <a:ea typeface="Calibri"/>
                <a:cs typeface="Times New Roman"/>
              </a:rPr>
              <a:t>А</a:t>
            </a:r>
            <a:r>
              <a:rPr lang="uk-UA" sz="1000" dirty="0" smtClean="0">
                <a:effectLst/>
                <a:ea typeface="Calibri"/>
                <a:cs typeface="Times New Roman"/>
              </a:rPr>
              <a:t>СТАВНІ </a:t>
            </a:r>
            <a:r>
              <a:rPr lang="uk-UA" sz="1000" dirty="0">
                <a:effectLst/>
                <a:ea typeface="Calibri"/>
                <a:cs typeface="Times New Roman"/>
              </a:rPr>
              <a:t>ОПЕРАЦІЇ ТРАНСФЕРТНІ ОПЕРАЦІЇ</a:t>
            </a:r>
            <a:endParaRPr lang="ru-RU" sz="10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100" dirty="0">
                <a:effectLst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267325" y="90487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724025" y="1084522"/>
            <a:ext cx="7143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849090" y="1097539"/>
            <a:ext cx="9525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867775" y="1097539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808643" y="1090612"/>
            <a:ext cx="1905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195820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987694" y="2209800"/>
            <a:ext cx="1466850" cy="3467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100" dirty="0">
                <a:effectLst/>
                <a:ea typeface="Calibri"/>
                <a:cs typeface="Times New Roman"/>
              </a:rPr>
              <a:t>ПРИБУТОК                ДОХІД ФІНАНСОВІ САНКЦІЇ                        ЦІНА                     ОРЕНДНА ПЛАТА ДИВІДЕНДИ ВІДСОТКИ ІНВЕСТИЦІЇ </a:t>
            </a:r>
            <a:r>
              <a:rPr lang="uk-UA" sz="1100" dirty="0" smtClean="0">
                <a:effectLst/>
                <a:ea typeface="Calibri"/>
                <a:cs typeface="Times New Roman"/>
              </a:rPr>
              <a:t>КРЕДИТИ                 </a:t>
            </a:r>
            <a:r>
              <a:rPr lang="uk-UA" sz="1100" dirty="0">
                <a:effectLst/>
                <a:ea typeface="Calibri"/>
                <a:cs typeface="Times New Roman"/>
              </a:rPr>
              <a:t>КУРСИ ВАЛЮТ КУРСИ ЦІННИХ ПАПЕРІВ АМОРТИЗАЦІЙНІ ВІДРАХУВАННЯ ДИСКОНТ           ВКЛАДИ                 ФОРМИ РОЗРАХУНКІВ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976924" y="2014537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631668" y="2255161"/>
            <a:ext cx="1762125" cy="3467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200" dirty="0">
                <a:effectLst/>
                <a:ea typeface="Calibri"/>
                <a:cs typeface="Times New Roman"/>
              </a:rPr>
              <a:t>КОНСТИТУЦІЯ УКРАЇНИ </a:t>
            </a:r>
            <a:r>
              <a:rPr lang="uk-UA" sz="1200" dirty="0" smtClean="0">
                <a:effectLst/>
                <a:ea typeface="Calibri"/>
                <a:cs typeface="Times New Roman"/>
              </a:rPr>
              <a:t>               ЗАКОНИ </a:t>
            </a:r>
            <a:r>
              <a:rPr lang="uk-UA" sz="1200" dirty="0">
                <a:effectLst/>
                <a:ea typeface="Calibri"/>
                <a:cs typeface="Times New Roman"/>
              </a:rPr>
              <a:t>УКРАЇНИ ПОСТАНОВИ УРЯДУ УКАЗИ ПРЕЗИДЕНТА УКРАЇНИ </a:t>
            </a:r>
            <a:r>
              <a:rPr lang="uk-UA" sz="1200" dirty="0" smtClean="0">
                <a:effectLst/>
                <a:ea typeface="Calibri"/>
                <a:cs typeface="Times New Roman"/>
              </a:rPr>
              <a:t>                НАКАЗИ </a:t>
            </a:r>
            <a:r>
              <a:rPr lang="uk-UA" sz="1200" dirty="0">
                <a:effectLst/>
                <a:ea typeface="Calibri"/>
                <a:cs typeface="Times New Roman"/>
              </a:rPr>
              <a:t>ТА ІНСТРУКЦІЇ МІНІСТЕРСТВ ТА ВІДОМСТВ                 СТАТУТ ЮРИДИЧНОЇ ОСОБИ (ГОСПОДАРСЬКОГО СУБ»ЄКТА)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00700" y="2255161"/>
            <a:ext cx="1714500" cy="3467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400" dirty="0">
                <a:effectLst/>
                <a:ea typeface="Calibri"/>
                <a:cs typeface="Times New Roman"/>
              </a:rPr>
              <a:t>НОРМИ                НОРМАТИВИ           ІНСТРУКЦІЇ            МЕТОДИЧНІ </a:t>
            </a:r>
            <a:r>
              <a:rPr lang="uk-UA" sz="1400" dirty="0" smtClean="0">
                <a:effectLst/>
                <a:ea typeface="Calibri"/>
                <a:cs typeface="Times New Roman"/>
              </a:rPr>
              <a:t>ВКАЗІВКИ            </a:t>
            </a:r>
            <a:r>
              <a:rPr lang="uk-UA" sz="1400" dirty="0">
                <a:effectLst/>
                <a:ea typeface="Calibri"/>
                <a:cs typeface="Times New Roman"/>
              </a:rPr>
              <a:t>ІНША ДОКУМЕНТАЦІЯ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4765963" y="2081212"/>
            <a:ext cx="9525" cy="161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828559" y="2104907"/>
            <a:ext cx="0" cy="161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7598831" y="2278542"/>
            <a:ext cx="1524000" cy="3467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300" dirty="0">
                <a:effectLst/>
                <a:ea typeface="Calibri"/>
                <a:cs typeface="Times New Roman"/>
              </a:rPr>
              <a:t>СТАТИСТИЧНА ЕКОНОМІЧНА ФІНАНСОВА КОМЕРЦІЙНА        ІНША ІНФОРМАЦІЯ</a:t>
            </a:r>
            <a:endParaRPr lang="ru-RU" sz="1300" dirty="0">
              <a:effectLst/>
              <a:ea typeface="Calibri"/>
              <a:cs typeface="Times New Roman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8637443" y="2116617"/>
            <a:ext cx="0" cy="161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-21169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31" name="Прямая со стрелкой 30"/>
          <p:cNvCxnSpPr>
            <a:endCxn id="6" idx="0"/>
          </p:cNvCxnSpPr>
          <p:nvPr/>
        </p:nvCxnSpPr>
        <p:spPr>
          <a:xfrm>
            <a:off x="2738437" y="1084522"/>
            <a:ext cx="0" cy="177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724025" y="1084522"/>
            <a:ext cx="0" cy="177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6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1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400" b="1" dirty="0">
                <a:latin typeface="Times New Roman"/>
                <a:ea typeface="Times New Roman"/>
              </a:rPr>
              <a:t>Сукупність важелів </a:t>
            </a:r>
            <a:r>
              <a:rPr lang="uk-UA" sz="2400" dirty="0">
                <a:latin typeface="Times New Roman"/>
                <a:ea typeface="Times New Roman"/>
              </a:rPr>
              <a:t>становить систему управління фінансовим механізмом. За напрямом своєї дії вони поділяються на дві групи: стимули і санкції. Взагалі, у широкому розумінні стимули включають і санкції. Розмежування цих понять має на меті розрізнити напрями дії важелів. Стимули матеріалізують фінансове заохочення, а санкції — покарання. На практиці в ролі стимулів виступають різні пільги (в оподаткуванні, кредитуванні тощо), а санкції — це штрафи, пені та ін. Крім того, важелі керування </a:t>
            </a:r>
            <a:r>
              <a:rPr lang="uk-UA" sz="2400" dirty="0" err="1">
                <a:latin typeface="Times New Roman"/>
                <a:ea typeface="Times New Roman"/>
              </a:rPr>
              <a:t>фінан</a:t>
            </a:r>
            <a:r>
              <a:rPr lang="ru-RU" sz="2400" dirty="0">
                <a:latin typeface="Times New Roman"/>
                <a:ea typeface="Times New Roman"/>
              </a:rPr>
              <a:t>­</a:t>
            </a:r>
            <a:r>
              <a:rPr lang="uk-UA" sz="2400" dirty="0" err="1">
                <a:latin typeface="Times New Roman"/>
                <a:ea typeface="Times New Roman"/>
              </a:rPr>
              <a:t>совим</a:t>
            </a:r>
            <a:r>
              <a:rPr lang="uk-UA" sz="2400" dirty="0">
                <a:latin typeface="Times New Roman"/>
                <a:ea typeface="Times New Roman"/>
              </a:rPr>
              <a:t> механізмом поділяються на окремі види. Насамперед це принципи, умови і порядок формування доходів, нагромаджень і фондів, порядок здійснення витрат, умови і принципи фінансування і кредитування.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774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 dirty="0" smtClean="0">
                <a:latin typeface="Times New Roman"/>
                <a:ea typeface="Times New Roman"/>
              </a:rPr>
              <a:t>	Принципи</a:t>
            </a:r>
            <a:r>
              <a:rPr lang="uk-UA" sz="2800" dirty="0" smtClean="0">
                <a:latin typeface="Times New Roman"/>
                <a:ea typeface="Times New Roman"/>
              </a:rPr>
              <a:t> </a:t>
            </a:r>
            <a:r>
              <a:rPr lang="uk-UA" sz="2800" dirty="0">
                <a:latin typeface="Times New Roman"/>
                <a:ea typeface="Times New Roman"/>
              </a:rPr>
              <a:t>— це основоположні елементи системи управління. З їх допомогою відбувається налагодження фінансового механізму, його орієнтування на розв’язання певних завдань. Принципи визначають характер дії як окремих підсистем та їх елементів, так і механізму в цілому. Зміна принципів може докорінно змінювати дію фінансового механізму, що наочно видно при переході до принципу самофінансування в організації фінансових ресурсів підприємств замість бюджетного регулювання. Дуже важ­ливо, щоб ті чи інші принципи не тільки декларувались, а й неодмінно були життєздатними і щоб їх обов’язково дотримувались на практиці.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50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-238125" y="-963488"/>
            <a:ext cx="9620250" cy="799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Фінансовий</a:t>
            </a: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є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складовою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частиною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господарського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механізму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державі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проте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специфічна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складова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значною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мірою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визначає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характер не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господарського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механізму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а й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економічної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системи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цілому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Специфічність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полягає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в тому,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допомогою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фінансів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кінцевий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результат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усієї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господарської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державі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uk-UA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( </a:t>
            </a:r>
            <a:r>
              <a:rPr lang="uk-UA" sz="2000" dirty="0">
                <a:latin typeface="Times New Roman" pitchFamily="18" charset="0"/>
                <a:ea typeface="Calibri"/>
                <a:cs typeface="Times New Roman" pitchFamily="18" charset="0"/>
              </a:rPr>
              <a:t>За </a:t>
            </a:r>
            <a:r>
              <a:rPr lang="uk-UA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Василиком О.Д.)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За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найзагальнішим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визначенням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фінансовий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охарактеризований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як комплекс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спеціально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розроблених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законодавчо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закріплених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державі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форм і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методів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й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ресурсів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економічного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соціальних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потреб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громадян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Фінансовий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механізм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по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суті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методичні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організаційні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й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правові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положення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та заходи,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функціонування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фінансів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економіці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держави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їхнє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практичне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досягнення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визначених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відповідними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програмами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цілей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завдань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06070" algn="l"/>
              </a:tabLst>
            </a:pPr>
            <a:r>
              <a:rPr lang="uk-UA" sz="2000" dirty="0">
                <a:latin typeface="Times New Roman" pitchFamily="18" charset="0"/>
                <a:ea typeface="Times New Roman"/>
                <a:cs typeface="Times New Roman" pitchFamily="18" charset="0"/>
              </a:rPr>
              <a:t>(за Опаріним В.М</a:t>
            </a:r>
            <a:r>
              <a:rPr lang="uk-UA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.) Фінансовий механізм</a:t>
            </a:r>
            <a:r>
              <a:rPr lang="uk-UA" sz="2000" dirty="0">
                <a:latin typeface="Times New Roman" pitchFamily="18" charset="0"/>
                <a:ea typeface="Times New Roman"/>
                <a:cs typeface="Times New Roman" pitchFamily="18" charset="0"/>
              </a:rPr>
              <a:t> – сукупність фінансових методів і форм, інструментів та важелів впливу на соціально-економічний розвиток суспільства.</a:t>
            </a:r>
            <a:endParaRPr lang="ru-RU" sz="20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4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3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spc="20" dirty="0" smtClean="0">
                <a:latin typeface="Times New Roman"/>
                <a:ea typeface="Times New Roman"/>
              </a:rPr>
              <a:t>	Надзвичайно </a:t>
            </a:r>
            <a:r>
              <a:rPr lang="uk-UA" sz="2800" spc="20" dirty="0">
                <a:latin typeface="Times New Roman"/>
                <a:ea typeface="Times New Roman"/>
              </a:rPr>
              <a:t>важливу роль у системі управління фінансовим механізмом відіграють </a:t>
            </a:r>
            <a:r>
              <a:rPr lang="uk-UA" sz="2800" b="1" spc="20" dirty="0">
                <a:latin typeface="Times New Roman"/>
                <a:ea typeface="Times New Roman"/>
              </a:rPr>
              <a:t>норми і нормативи,</a:t>
            </a:r>
            <a:r>
              <a:rPr lang="uk-UA" sz="2800" spc="20" dirty="0">
                <a:latin typeface="Times New Roman"/>
                <a:ea typeface="Times New Roman"/>
              </a:rPr>
              <a:t> особливо при застосуванні нормативного методу розподільних відносин. Не</a:t>
            </a:r>
            <a:r>
              <a:rPr lang="ru-RU" sz="2800" spc="20" dirty="0">
                <a:latin typeface="Times New Roman"/>
                <a:ea typeface="Times New Roman"/>
              </a:rPr>
              <a:t>­</a:t>
            </a:r>
            <a:r>
              <a:rPr lang="uk-UA" sz="2800" spc="20" dirty="0">
                <a:latin typeface="Times New Roman"/>
                <a:ea typeface="Times New Roman"/>
              </a:rPr>
              <a:t>обґрунтовані або не взаємопов’язані норми і нормативи можуть розладнати роботу найдосконалішого механізму. Головна вимога до них полягає в тому, що їх встановлення та зміна мають базуватись або на науково обґрунтованій методиці (ставки податків), або на основі ринкових відносин (процентні ставки на позички).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443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3529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300" dirty="0">
                <a:latin typeface="Times New Roman"/>
                <a:ea typeface="Times New Roman"/>
              </a:rPr>
              <a:t>Функціонування фінансового механізму забезпечується через </a:t>
            </a:r>
            <a:r>
              <a:rPr lang="uk-UA" sz="2300" spc="-10" dirty="0">
                <a:latin typeface="Times New Roman"/>
                <a:ea typeface="Times New Roman"/>
              </a:rPr>
              <a:t>організаційні структури, які характеризують надбудову суспільс</a:t>
            </a:r>
            <a:r>
              <a:rPr lang="uk-UA" sz="2300" dirty="0">
                <a:latin typeface="Times New Roman"/>
                <a:ea typeface="Times New Roman"/>
              </a:rPr>
              <a:t>тва. Це правове регламентування, планування, організація та контроль</a:t>
            </a:r>
            <a:r>
              <a:rPr lang="uk-UA" sz="2300" i="1" dirty="0">
                <a:latin typeface="Times New Roman"/>
                <a:ea typeface="Times New Roman"/>
              </a:rPr>
              <a:t>. Правове регламентування </a:t>
            </a:r>
            <a:r>
              <a:rPr lang="uk-UA" sz="2300" dirty="0">
                <a:latin typeface="Times New Roman"/>
                <a:ea typeface="Times New Roman"/>
              </a:rPr>
              <a:t>відображається в розробленні та </a:t>
            </a:r>
            <a:r>
              <a:rPr lang="uk-UA" sz="2300" spc="-10" dirty="0">
                <a:latin typeface="Times New Roman"/>
                <a:ea typeface="Times New Roman"/>
              </a:rPr>
              <a:t>прийнятті законодавчих актів з фінансів. Ця функція покладається </a:t>
            </a:r>
            <a:r>
              <a:rPr lang="uk-UA" sz="2300" spc="-20" dirty="0">
                <a:latin typeface="Times New Roman"/>
                <a:ea typeface="Times New Roman"/>
              </a:rPr>
              <a:t>на органи державної влади. </a:t>
            </a:r>
            <a:r>
              <a:rPr lang="uk-UA" sz="2300" i="1" spc="-20" dirty="0">
                <a:latin typeface="Times New Roman"/>
                <a:ea typeface="Times New Roman"/>
              </a:rPr>
              <a:t>Фінансове</a:t>
            </a:r>
            <a:r>
              <a:rPr lang="uk-UA" sz="2300" spc="-20" dirty="0">
                <a:latin typeface="Times New Roman"/>
                <a:ea typeface="Times New Roman"/>
              </a:rPr>
              <a:t> </a:t>
            </a:r>
            <a:r>
              <a:rPr lang="uk-UA" sz="2300" i="1" spc="-20" dirty="0">
                <a:latin typeface="Times New Roman"/>
                <a:ea typeface="Times New Roman"/>
              </a:rPr>
              <a:t>планування</a:t>
            </a:r>
            <a:r>
              <a:rPr lang="uk-UA" sz="2300" spc="-20" dirty="0">
                <a:latin typeface="Times New Roman"/>
                <a:ea typeface="Times New Roman"/>
              </a:rPr>
              <a:t> полягає в</a:t>
            </a:r>
            <a:r>
              <a:rPr lang="uk-UA" sz="2300" spc="-10" dirty="0">
                <a:latin typeface="Times New Roman"/>
                <a:ea typeface="Times New Roman"/>
              </a:rPr>
              <a:t> </a:t>
            </a:r>
            <a:r>
              <a:rPr lang="uk-UA" sz="2300" spc="-10" dirty="0" err="1">
                <a:latin typeface="Times New Roman"/>
                <a:ea typeface="Times New Roman"/>
              </a:rPr>
              <a:t>розроб</a:t>
            </a:r>
            <a:r>
              <a:rPr lang="ru-RU" sz="2300" spc="-10" dirty="0">
                <a:latin typeface="Times New Roman"/>
                <a:ea typeface="Times New Roman"/>
              </a:rPr>
              <a:t>­</a:t>
            </a:r>
            <a:r>
              <a:rPr lang="uk-UA" sz="2300" spc="20" dirty="0">
                <a:latin typeface="Times New Roman"/>
                <a:ea typeface="Times New Roman"/>
              </a:rPr>
              <a:t>ленні фінансових планів, на основі яких ведеться оперативне</a:t>
            </a:r>
            <a:r>
              <a:rPr lang="uk-UA" sz="2300" spc="-10" dirty="0">
                <a:latin typeface="Times New Roman"/>
                <a:ea typeface="Times New Roman"/>
              </a:rPr>
              <a:t> управління. Основний фінансовий план — бюджет держави</a:t>
            </a:r>
            <a:r>
              <a:rPr lang="uk-UA" sz="2300" dirty="0">
                <a:latin typeface="Times New Roman"/>
                <a:ea typeface="Times New Roman"/>
              </a:rPr>
              <a:t> — затверджується законодавчо. Функції </a:t>
            </a:r>
            <a:r>
              <a:rPr lang="uk-UA" sz="2300" i="1" dirty="0">
                <a:latin typeface="Times New Roman"/>
                <a:ea typeface="Times New Roman"/>
              </a:rPr>
              <a:t>організації</a:t>
            </a:r>
            <a:r>
              <a:rPr lang="uk-UA" sz="2300" dirty="0">
                <a:latin typeface="Times New Roman"/>
                <a:ea typeface="Times New Roman"/>
              </a:rPr>
              <a:t> </a:t>
            </a:r>
            <a:r>
              <a:rPr lang="uk-UA" sz="2300" i="1" dirty="0">
                <a:latin typeface="Times New Roman"/>
                <a:ea typeface="Times New Roman"/>
              </a:rPr>
              <a:t>фінансової діяльності</a:t>
            </a:r>
            <a:r>
              <a:rPr lang="uk-UA" sz="2300" dirty="0">
                <a:latin typeface="Times New Roman"/>
                <a:ea typeface="Times New Roman"/>
              </a:rPr>
              <a:t> в країні покладаються на органи державного управління і безпосередньо на Міністерство фінансів та Центральний банк. Ефективність управління фінансовим механізмом залежить насамперед від чітких, злагоджених та узгоджених дій цих органів. </a:t>
            </a:r>
            <a:r>
              <a:rPr lang="uk-UA" sz="2300" i="1" dirty="0">
                <a:latin typeface="Times New Roman"/>
                <a:ea typeface="Times New Roman"/>
              </a:rPr>
              <a:t>Фінансовий контроль</a:t>
            </a:r>
            <a:r>
              <a:rPr lang="uk-UA" sz="2300" dirty="0">
                <a:latin typeface="Times New Roman"/>
                <a:ea typeface="Times New Roman"/>
              </a:rPr>
              <a:t> дає можливість постійно стежити за рухом грошових потоків, він забезпечує перевірку законності здійснення фінансових операцій і тим самим правильне спрямування дії фінансового механізму.</a:t>
            </a:r>
            <a:endParaRPr lang="ru-RU" sz="23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80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8720" y="-1251520"/>
            <a:ext cx="14919870" cy="892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8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b="1" dirty="0">
                <a:latin typeface="Times New Roman"/>
                <a:ea typeface="Times New Roman"/>
              </a:rPr>
              <a:t>4. Використання фінансового механізму для активізації економічного зростання й підвищення суспільного добробуту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smtClean="0">
                <a:latin typeface="Times New Roman"/>
                <a:ea typeface="Times New Roman"/>
              </a:rPr>
              <a:t>	</a:t>
            </a:r>
            <a:r>
              <a:rPr lang="uk-UA" sz="2400" b="1" dirty="0" smtClean="0">
                <a:latin typeface="Times New Roman"/>
                <a:ea typeface="Times New Roman"/>
              </a:rPr>
              <a:t>Фінансовий </a:t>
            </a:r>
            <a:r>
              <a:rPr lang="uk-UA" sz="2400" b="1" dirty="0">
                <a:latin typeface="Times New Roman"/>
                <a:ea typeface="Times New Roman"/>
              </a:rPr>
              <a:t>механізм </a:t>
            </a:r>
            <a:r>
              <a:rPr lang="uk-UA" sz="2400" dirty="0">
                <a:latin typeface="Times New Roman"/>
                <a:ea typeface="Times New Roman"/>
              </a:rPr>
              <a:t>— явище об'єктивне, зумовлене наявністю фінансів в економічній системі держави, проте його функціонування значною мірою залежить від того, як владні структури в державі зуміють його використати для досягнення поставлених цілей, тобто для здійснення тієї фінансової політики, яку вони проводять.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	Слід враховувати, що фінансовий механізм за ринкових умов потребує чіткої взаємодії всіх його складових. Серед них немає таких, якими можна було б знехтувати чи застосувати без взаємозв'язку з іншими складовими. Разом із тим деякі складові цього механізму можна вважати вихідними. Це, зокрема, фінансове планування й прогнозування. Саме за його допомогою залучаються інші структурні елементи фінансового механізму.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57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У процесі </a:t>
            </a:r>
            <a:r>
              <a:rPr lang="uk-UA" sz="2400" b="1" i="1" dirty="0">
                <a:latin typeface="Times New Roman"/>
                <a:ea typeface="Times New Roman"/>
              </a:rPr>
              <a:t>фінансового планування й прогнозування визначаються </a:t>
            </a:r>
            <a:r>
              <a:rPr lang="uk-UA" sz="2400" dirty="0">
                <a:latin typeface="Times New Roman"/>
                <a:ea typeface="Times New Roman"/>
              </a:rPr>
              <a:t>обсяги фінансових ресурсів, які створюватимуться в державі в цілому, обсяги ресурсів, що зосереджуватимуться й розподілятимуться через бюджетну систему й інші фінансові інститути, а також тих, що будуть у розпорядженні підприємницьких структур і населення. Проте для здійснення запланованих показників треба насамперед вдосконалювати методику й методологію фінансового планування та прогнозування.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	</a:t>
            </a:r>
            <a:r>
              <a:rPr lang="uk-UA" sz="2400" b="1" i="1" dirty="0">
                <a:latin typeface="Times New Roman"/>
                <a:ea typeface="Times New Roman"/>
              </a:rPr>
              <a:t>Фінансове планування </a:t>
            </a:r>
            <a:r>
              <a:rPr lang="uk-UA" sz="2400" dirty="0">
                <a:latin typeface="Times New Roman"/>
                <a:ea typeface="Times New Roman"/>
              </a:rPr>
              <a:t>повинно базуватися на достовірній інформації, передусім на правильно визначених макроекономічних показниках, таких як обсяги валового внутрішнього продукту, фонду оплати праці, прибутку, амортизаційних відрахувань, загального обсягу фінансових ресурсів тощо. На сьогодні є підстави стверджувати, що методологія визначення зазначених показників не має достатнього наукового обґрунтування.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533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/>
                <a:ea typeface="Times New Roman"/>
              </a:rPr>
              <a:t>	Водночас </a:t>
            </a:r>
            <a:r>
              <a:rPr lang="uk-UA" sz="2800" dirty="0">
                <a:latin typeface="Times New Roman"/>
                <a:ea typeface="Times New Roman"/>
              </a:rPr>
              <a:t>фактичного виконання прогнозних показників потребують наявні </a:t>
            </a:r>
            <a:r>
              <a:rPr lang="uk-UA" sz="2800" i="1" dirty="0">
                <a:latin typeface="Times New Roman"/>
                <a:ea typeface="Times New Roman"/>
              </a:rPr>
              <a:t>фінансові норми, стимули, санкції, що мають хороше юридичне й наукове підґрунтя. </a:t>
            </a:r>
            <a:r>
              <a:rPr lang="uk-UA" sz="2800" dirty="0">
                <a:latin typeface="Times New Roman"/>
                <a:ea typeface="Times New Roman"/>
              </a:rPr>
              <a:t>З огляду на це першочергове значення має науково обґрунтована система мобілізації коштів у розпорядження держави задля фінансового забезпечення її економічного й соціального розвитку та здійснення регулятивної функції. Причому регулювання темпів і пропорцій розвитку економіки за наявних умов набуває особливої актуальності.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356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dirty="0" smtClean="0">
                <a:latin typeface="Times New Roman"/>
                <a:ea typeface="Times New Roman"/>
              </a:rPr>
              <a:t>Основними </a:t>
            </a:r>
            <a:r>
              <a:rPr lang="uk-UA" sz="2400" dirty="0">
                <a:latin typeface="Times New Roman"/>
                <a:ea typeface="Times New Roman"/>
              </a:rPr>
              <a:t>принципами побудови системи доходів держави </a:t>
            </a:r>
            <a:r>
              <a:rPr lang="uk-UA" sz="2400" dirty="0" smtClean="0">
                <a:latin typeface="Times New Roman"/>
                <a:ea typeface="Times New Roman"/>
              </a:rPr>
              <a:t>є (за Василиком О.Д.):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	- мобілізація доходів до бюджетної системи завдяки впровадженню прямих податків, тобто податків, де об'єктом оподаткування є дохід фізичної особи, земля, майно й капітал;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- використання непрямих податків лише у формі акцизів із метою обмеження споживання окремих видів товарів, можливостей виробника-монополіста в одержанні необґрунтовано високих доходів, а також для оподаткування предметів розкоші, захисту власного виробника;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	- застосування при оподаткуванні обґрунтованої диференціації ставок податків залежно від виду діяльності та розміру одержуваного прибутку чи доходу;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uk-UA" sz="2400" dirty="0" smtClean="0">
                <a:latin typeface="Times New Roman"/>
                <a:ea typeface="Times New Roman"/>
              </a:rPr>
              <a:t>	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44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/>
            <a:r>
              <a:rPr lang="uk-UA" sz="2400" dirty="0">
                <a:solidFill>
                  <a:prstClr val="black"/>
                </a:solidFill>
                <a:latin typeface="Times New Roman"/>
                <a:ea typeface="Times New Roman"/>
              </a:rPr>
              <a:t>- ліквідація податкових пільг, які сприяють перерозподілу доходів, деформують вартісні показники в економіці й знижують конкурентоспроможність товаровиробників;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uk-UA" sz="2400" dirty="0">
                <a:solidFill>
                  <a:prstClr val="black"/>
                </a:solidFill>
                <a:latin typeface="Times New Roman"/>
                <a:ea typeface="Times New Roman"/>
              </a:rPr>
              <a:t> 	- надходження повинні бути з багатьох різних джерел — чим різноманітніші джерела, тим менша ймовірність того, що бюджет постраждає від несподіваного зниження надходжень із погіршенням становища в економіці;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uk-UA" sz="2400" dirty="0">
                <a:solidFill>
                  <a:prstClr val="black"/>
                </a:solidFill>
                <a:latin typeface="Times New Roman"/>
                <a:ea typeface="Times New Roman"/>
              </a:rPr>
              <a:t> 	- зростання видатків пропорційно зі зростанням доходів бюджету (це гарантуватиме збалансованість бюджету за будь-яких економічних умов у державі);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uk-UA" sz="2400" dirty="0">
                <a:solidFill>
                  <a:prstClr val="black"/>
                </a:solidFill>
                <a:latin typeface="Times New Roman"/>
                <a:ea typeface="Times New Roman"/>
              </a:rPr>
              <a:t> 	- прогнозована й стійка система надходжень, що, в свою чергу, потребує застосування економічно вигідних автоматизованих систем збирання статистичної інформації, застосування обчислювальної техніки, сучасних комп'ютерних технологій, створення автоматизованих інформаційних баз і банків даних.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502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1"/>
            <a:ext cx="835292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200" b="1" i="1" dirty="0">
                <a:latin typeface="Times New Roman"/>
                <a:ea typeface="Times New Roman"/>
              </a:rPr>
              <a:t>Наявні фінансові норми за методом їх формування умовно можна розподілити на чотири групи.</a:t>
            </a:r>
            <a:r>
              <a:rPr lang="uk-UA" sz="2200" dirty="0">
                <a:latin typeface="Times New Roman"/>
                <a:ea typeface="Times New Roman"/>
              </a:rPr>
              <a:t> </a:t>
            </a:r>
            <a:endParaRPr lang="ru-RU" sz="22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uk-UA" sz="2200" b="1" dirty="0">
                <a:latin typeface="Times New Roman"/>
                <a:ea typeface="Times New Roman"/>
              </a:rPr>
              <a:t>До першої належать</a:t>
            </a:r>
            <a:r>
              <a:rPr lang="uk-UA" sz="2200" dirty="0">
                <a:latin typeface="Times New Roman"/>
                <a:ea typeface="Times New Roman"/>
              </a:rPr>
              <a:t> норми, що централізовано затверджуються органами законодавчої та виконавчої влад — ставки заробітної плати, розмір стипендій, ставки податків, деяких видів зборів і відрахувань.</a:t>
            </a:r>
            <a:endParaRPr lang="ru-RU" sz="2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200" dirty="0">
                <a:latin typeface="Times New Roman"/>
                <a:ea typeface="Times New Roman"/>
              </a:rPr>
              <a:t> </a:t>
            </a:r>
            <a:r>
              <a:rPr lang="uk-UA" sz="2200" b="1" dirty="0">
                <a:latin typeface="Times New Roman"/>
                <a:ea typeface="Times New Roman"/>
              </a:rPr>
              <a:t>	До другої групи</a:t>
            </a:r>
            <a:r>
              <a:rPr lang="uk-UA" sz="2200" dirty="0">
                <a:latin typeface="Times New Roman"/>
                <a:ea typeface="Times New Roman"/>
              </a:rPr>
              <a:t> належать норми, що уповні ґрунтуються на матеріальних потребах. Це норми витрат на харчування в дошкільних та інших закладах освіти й охорони здоров'я, норми витрат на медикаменти, освітлення, опалення тощо.</a:t>
            </a:r>
            <a:endParaRPr lang="ru-RU" sz="2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200" dirty="0">
                <a:latin typeface="Times New Roman"/>
                <a:ea typeface="Times New Roman"/>
              </a:rPr>
              <a:t> 	</a:t>
            </a:r>
            <a:r>
              <a:rPr lang="uk-UA" sz="2200" b="1" dirty="0">
                <a:latin typeface="Times New Roman"/>
                <a:ea typeface="Times New Roman"/>
              </a:rPr>
              <a:t>Третю групу</a:t>
            </a:r>
            <a:r>
              <a:rPr lang="uk-UA" sz="2200" dirty="0">
                <a:latin typeface="Times New Roman"/>
                <a:ea typeface="Times New Roman"/>
              </a:rPr>
              <a:t> складають норми, що визначаються міністерствами та іншими центральними органами виконавчої влади, з огляду на загальні методологічні принципи створення й використання фінансових ресурсів. Це, зокрема, норми значної частини витрат бюджетних установ тощо.</a:t>
            </a:r>
            <a:endParaRPr lang="ru-RU" sz="2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200" dirty="0">
                <a:latin typeface="Times New Roman"/>
                <a:ea typeface="Times New Roman"/>
              </a:rPr>
              <a:t> </a:t>
            </a:r>
            <a:r>
              <a:rPr lang="uk-UA" sz="2200" b="1" dirty="0">
                <a:latin typeface="Times New Roman"/>
                <a:ea typeface="Times New Roman"/>
              </a:rPr>
              <a:t>	Четверту групу</a:t>
            </a:r>
            <a:r>
              <a:rPr lang="uk-UA" sz="2200" dirty="0">
                <a:latin typeface="Times New Roman"/>
                <a:ea typeface="Times New Roman"/>
              </a:rPr>
              <a:t> складають фінансові нормативи, що використовуються на загальнодержавному рівні й характеризують пропорції економічного та соціального розвитку. На сьогодні ця група найменш досліджена й остаточно не сформована.</a:t>
            </a:r>
            <a:endParaRPr lang="ru-RU" sz="2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84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3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 Важливою складовою фінансового механізму є також </a:t>
            </a:r>
            <a:r>
              <a:rPr lang="uk-UA" sz="2400" b="1" dirty="0">
                <a:latin typeface="Times New Roman"/>
                <a:ea typeface="Times New Roman"/>
              </a:rPr>
              <a:t>стимули,</a:t>
            </a:r>
            <a:r>
              <a:rPr lang="uk-UA" sz="2400" dirty="0">
                <a:latin typeface="Times New Roman"/>
                <a:ea typeface="Times New Roman"/>
              </a:rPr>
              <a:t> спрямовані на забезпечення своєчасного й повного надходження коштів до бюджету, </a:t>
            </a:r>
            <a:r>
              <a:rPr lang="uk-UA" sz="2400" dirty="0" err="1">
                <a:latin typeface="Times New Roman"/>
                <a:ea typeface="Times New Roman"/>
              </a:rPr>
              <a:t>найекономнішого</a:t>
            </a:r>
            <a:r>
              <a:rPr lang="uk-UA" sz="2400" dirty="0">
                <a:latin typeface="Times New Roman"/>
                <a:ea typeface="Times New Roman"/>
              </a:rPr>
              <a:t> і найефективнішого їх використання, що припускає застосування як матеріального заохочення, так і економічних санкцій. Система стимулювання у складі нині діючого фінансового механізму включає, в основному, різні санкції за неповне й несвоєчасне надходження коштів до бюджету, неекономне й неефективне використання бюджетних асигнувань.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Найбільший перелік фінансових стимулів зосереджено в системі взаємовідносин бюджету з господарськими структурами й населенням. Причому платежі до бюджету й система бюджетного фінансування лише тоді можуть перетворитися в економічні стимули, якщо методи мобілізації, напрямки й порядок використання бюджетних коштів будуть пов'язані з інтересами суб'єктів господарювання.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025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/>
                <a:ea typeface="Calibri"/>
              </a:rPr>
              <a:t>	</a:t>
            </a:r>
            <a:endParaRPr lang="en-US" sz="2400" dirty="0" smtClean="0">
              <a:latin typeface="Times New Roman"/>
              <a:ea typeface="Calibri"/>
            </a:endParaRPr>
          </a:p>
          <a:p>
            <a:pPr algn="just"/>
            <a:r>
              <a:rPr lang="en-US" sz="2400" b="1" i="1" dirty="0">
                <a:latin typeface="Times New Roman"/>
                <a:ea typeface="Calibri"/>
              </a:rPr>
              <a:t>	</a:t>
            </a:r>
            <a:r>
              <a:rPr lang="ru-RU" sz="2400" b="1" i="1" dirty="0" err="1" smtClean="0">
                <a:latin typeface="Times New Roman"/>
                <a:ea typeface="Calibri"/>
              </a:rPr>
              <a:t>Формування</a:t>
            </a:r>
            <a:r>
              <a:rPr lang="ru-RU" sz="2400" b="1" i="1" dirty="0" smtClean="0">
                <a:latin typeface="Times New Roman"/>
                <a:ea typeface="Calibri"/>
              </a:rPr>
              <a:t> </a:t>
            </a:r>
            <a:r>
              <a:rPr lang="ru-RU" sz="2400" b="1" i="1" dirty="0">
                <a:latin typeface="Times New Roman"/>
                <a:ea typeface="Calibri"/>
              </a:rPr>
              <a:t>й </a:t>
            </a:r>
            <a:r>
              <a:rPr lang="ru-RU" sz="2400" b="1" i="1" dirty="0" err="1">
                <a:latin typeface="Times New Roman"/>
                <a:ea typeface="Calibri"/>
              </a:rPr>
              <a:t>використання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b="1" i="1" dirty="0" err="1">
                <a:latin typeface="Times New Roman"/>
                <a:ea typeface="Calibri"/>
              </a:rPr>
              <a:t>фондів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b="1" i="1" dirty="0" err="1">
                <a:latin typeface="Times New Roman"/>
                <a:ea typeface="Calibri"/>
              </a:rPr>
              <a:t>фінансових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b="1" i="1" dirty="0" err="1">
                <a:latin typeface="Times New Roman"/>
                <a:ea typeface="Calibri"/>
              </a:rPr>
              <a:t>ресурсів</a:t>
            </a:r>
            <a:r>
              <a:rPr lang="ru-RU" sz="2400" b="1" i="1" dirty="0">
                <a:latin typeface="Times New Roman"/>
                <a:ea typeface="Calibri"/>
              </a:rPr>
              <a:t> </a:t>
            </a:r>
            <a:r>
              <a:rPr lang="ru-RU" sz="2400" dirty="0">
                <a:latin typeface="Times New Roman"/>
                <a:ea typeface="Calibri"/>
              </a:rPr>
              <a:t>для </a:t>
            </a:r>
            <a:r>
              <a:rPr lang="ru-RU" sz="2400" dirty="0" err="1">
                <a:latin typeface="Times New Roman"/>
                <a:ea typeface="Calibri"/>
              </a:rPr>
              <a:t>задоволення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загальнодержавних</a:t>
            </a:r>
            <a:r>
              <a:rPr lang="ru-RU" sz="2400" dirty="0">
                <a:latin typeface="Times New Roman"/>
                <a:ea typeface="Calibri"/>
              </a:rPr>
              <a:t> потреб, а </a:t>
            </a:r>
            <a:r>
              <a:rPr lang="ru-RU" sz="2400" dirty="0" err="1">
                <a:latin typeface="Times New Roman"/>
                <a:ea typeface="Calibri"/>
              </a:rPr>
              <a:t>також</a:t>
            </a:r>
            <a:r>
              <a:rPr lang="ru-RU" sz="2400" dirty="0">
                <a:latin typeface="Times New Roman"/>
                <a:ea typeface="Calibri"/>
              </a:rPr>
              <a:t> потреб </a:t>
            </a:r>
            <a:r>
              <a:rPr lang="ru-RU" sz="2400" dirty="0" err="1">
                <a:latin typeface="Times New Roman"/>
                <a:ea typeface="Calibri"/>
              </a:rPr>
              <a:t>підприємницьких</a:t>
            </a:r>
            <a:r>
              <a:rPr lang="ru-RU" sz="2400" dirty="0">
                <a:latin typeface="Times New Roman"/>
                <a:ea typeface="Calibri"/>
              </a:rPr>
              <a:t> структур і </a:t>
            </a:r>
            <a:r>
              <a:rPr lang="ru-RU" sz="2400" dirty="0" err="1">
                <a:latin typeface="Times New Roman"/>
                <a:ea typeface="Calibri"/>
              </a:rPr>
              <a:t>населення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здійснюється</a:t>
            </a:r>
            <a:r>
              <a:rPr lang="ru-RU" sz="2400" dirty="0">
                <a:latin typeface="Times New Roman"/>
                <a:ea typeface="Calibri"/>
              </a:rPr>
              <a:t> на </a:t>
            </a:r>
            <a:r>
              <a:rPr lang="ru-RU" sz="2400" i="1" dirty="0" err="1">
                <a:latin typeface="Times New Roman"/>
                <a:ea typeface="Calibri"/>
              </a:rPr>
              <a:t>основі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відповідних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нормативних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актів</a:t>
            </a:r>
            <a:r>
              <a:rPr lang="ru-RU" sz="2400" i="1" dirty="0">
                <a:latin typeface="Times New Roman"/>
                <a:ea typeface="Calibri"/>
              </a:rPr>
              <a:t>, </a:t>
            </a:r>
            <a:r>
              <a:rPr lang="ru-RU" sz="2400" i="1" dirty="0" err="1">
                <a:latin typeface="Times New Roman"/>
                <a:ea typeface="Calibri"/>
              </a:rPr>
              <a:t>які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слугували</a:t>
            </a:r>
            <a:r>
              <a:rPr lang="ru-RU" sz="2400" i="1" dirty="0">
                <a:latin typeface="Times New Roman"/>
                <a:ea typeface="Calibri"/>
              </a:rPr>
              <a:t> б основою для </a:t>
            </a:r>
            <a:r>
              <a:rPr lang="ru-RU" sz="2400" i="1" dirty="0" err="1">
                <a:latin typeface="Times New Roman"/>
                <a:ea typeface="Calibri"/>
              </a:rPr>
              <a:t>розробки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методичних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положень</a:t>
            </a:r>
            <a:r>
              <a:rPr lang="ru-RU" sz="2400" i="1" dirty="0">
                <a:latin typeface="Times New Roman"/>
                <a:ea typeface="Calibri"/>
              </a:rPr>
              <a:t>. </a:t>
            </a:r>
            <a:endParaRPr lang="en-US" sz="2400" i="1" dirty="0" smtClean="0">
              <a:latin typeface="Times New Roman"/>
              <a:ea typeface="Calibri"/>
            </a:endParaRPr>
          </a:p>
          <a:p>
            <a:pPr algn="just"/>
            <a:r>
              <a:rPr lang="en-US" sz="2400" b="1" i="1" dirty="0">
                <a:latin typeface="Times New Roman"/>
                <a:ea typeface="Calibri"/>
              </a:rPr>
              <a:t>	</a:t>
            </a:r>
            <a:endParaRPr lang="en-US" sz="2400" b="1" i="1" dirty="0" smtClean="0">
              <a:latin typeface="Times New Roman"/>
              <a:ea typeface="Calibri"/>
            </a:endParaRPr>
          </a:p>
          <a:p>
            <a:pPr algn="just"/>
            <a:r>
              <a:rPr lang="en-US" sz="2400" b="1" i="1" dirty="0">
                <a:latin typeface="Times New Roman"/>
                <a:ea typeface="Calibri"/>
              </a:rPr>
              <a:t>	</a:t>
            </a:r>
            <a:r>
              <a:rPr lang="ru-RU" sz="2400" b="1" dirty="0" err="1" smtClean="0">
                <a:latin typeface="Times New Roman"/>
                <a:ea typeface="Calibri"/>
              </a:rPr>
              <a:t>Методичні</a:t>
            </a:r>
            <a:r>
              <a:rPr lang="ru-RU" sz="2400" b="1" dirty="0" smtClean="0">
                <a:latin typeface="Times New Roman"/>
                <a:ea typeface="Calibri"/>
              </a:rPr>
              <a:t> </a:t>
            </a:r>
            <a:r>
              <a:rPr lang="ru-RU" sz="2400" b="1" dirty="0" err="1">
                <a:latin typeface="Times New Roman"/>
                <a:ea typeface="Calibri"/>
              </a:rPr>
              <a:t>положення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визначають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техніку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мобілізації</a:t>
            </a:r>
            <a:r>
              <a:rPr lang="ru-RU" sz="2400" i="1" dirty="0">
                <a:latin typeface="Times New Roman"/>
                <a:ea typeface="Calibri"/>
              </a:rPr>
              <a:t> й </a:t>
            </a:r>
            <a:r>
              <a:rPr lang="ru-RU" sz="2400" i="1" dirty="0" err="1">
                <a:latin typeface="Times New Roman"/>
                <a:ea typeface="Calibri"/>
              </a:rPr>
              <a:t>використання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цих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ресурсів</a:t>
            </a:r>
            <a:r>
              <a:rPr lang="ru-RU" sz="2400" i="1" dirty="0">
                <a:latin typeface="Times New Roman"/>
                <a:ea typeface="Calibri"/>
              </a:rPr>
              <a:t>, </a:t>
            </a:r>
            <a:r>
              <a:rPr lang="ru-RU" sz="2400" i="1" dirty="0" err="1">
                <a:latin typeface="Times New Roman"/>
                <a:ea typeface="Calibri"/>
              </a:rPr>
              <a:t>обов'язки</a:t>
            </a:r>
            <a:r>
              <a:rPr lang="ru-RU" sz="2400" i="1" dirty="0">
                <a:latin typeface="Times New Roman"/>
                <a:ea typeface="Calibri"/>
              </a:rPr>
              <a:t> </a:t>
            </a:r>
            <a:r>
              <a:rPr lang="ru-RU" sz="2400" i="1" dirty="0" err="1">
                <a:latin typeface="Times New Roman"/>
                <a:ea typeface="Calibri"/>
              </a:rPr>
              <a:t>суб'єктів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що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беруть</a:t>
            </a:r>
            <a:r>
              <a:rPr lang="ru-RU" sz="2400" dirty="0">
                <a:latin typeface="Times New Roman"/>
                <a:ea typeface="Calibri"/>
              </a:rPr>
              <a:t> участь у </a:t>
            </a:r>
            <a:r>
              <a:rPr lang="ru-RU" sz="2400" dirty="0" err="1">
                <a:latin typeface="Times New Roman"/>
                <a:ea typeface="Calibri"/>
              </a:rPr>
              <a:t>цих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процесах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тощо</a:t>
            </a:r>
            <a:r>
              <a:rPr lang="ru-RU" sz="2400" dirty="0">
                <a:latin typeface="Times New Roman"/>
                <a:ea typeface="Calibri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275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3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	</a:t>
            </a:r>
            <a:r>
              <a:rPr lang="uk-UA" sz="2100" b="1" dirty="0">
                <a:latin typeface="Times New Roman"/>
                <a:ea typeface="Times New Roman"/>
              </a:rPr>
              <a:t>Доходи бюджету — це ще не стимули, </a:t>
            </a:r>
            <a:r>
              <a:rPr lang="uk-UA" sz="2100" dirty="0">
                <a:latin typeface="Times New Roman"/>
                <a:ea typeface="Times New Roman"/>
              </a:rPr>
              <a:t>незважаючи на те, що їх формування зачіпає матеріальні інтереси всіх, хто вносить відповідні платежі. Саме собі вилучення коштів у платника не може заохотити його до кращих результатів діяльності. Скоріше навпаки, ці платежі не зацікавлюють платника в одержанні високих прибутків. Проте завдяки вдосконаленню порядку стягнення платежів можна зацікавити того, хто сплачує, в кращих результатах своєї діяльності.</a:t>
            </a:r>
            <a:endParaRPr lang="ru-RU" sz="21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sz="2100" dirty="0">
                <a:latin typeface="Times New Roman"/>
                <a:ea typeface="Times New Roman"/>
              </a:rPr>
              <a:t> 	На відміну від бюджетних доходів, що не завжди можуть бути економічними </a:t>
            </a:r>
            <a:r>
              <a:rPr lang="uk-UA" sz="2100" b="1" dirty="0">
                <a:latin typeface="Times New Roman"/>
                <a:ea typeface="Times New Roman"/>
              </a:rPr>
              <a:t>стимулами, витрати бюджету потенційно завжди мають таку властивість. </a:t>
            </a:r>
            <a:r>
              <a:rPr lang="uk-UA" sz="2100" dirty="0">
                <a:latin typeface="Times New Roman"/>
                <a:ea typeface="Times New Roman"/>
              </a:rPr>
              <a:t>Все залежить від того, наскільки повно вдається реалізувати цей потенціал у конкретних формах бюджетного фінансування.</a:t>
            </a:r>
            <a:endParaRPr lang="ru-RU" sz="21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uk-UA" sz="2100" dirty="0">
                <a:latin typeface="Times New Roman"/>
                <a:ea typeface="Times New Roman"/>
              </a:rPr>
              <a:t> Досвід розвитку економіки в умовах ринку в багатьох зарубіжних країнах підтверджує, що стабільність економічного зростання й підвищення суспільного добробуту потребують постійного вдосконалення фінансового механізму в кожній із його складових. Економічною наукою завжди здійснювався пошук найефективніших форм і методів удосконалення фінансового механізму, і в більшості наукових джерел він одержав </a:t>
            </a:r>
            <a:r>
              <a:rPr lang="uk-UA" sz="2100" b="1" dirty="0">
                <a:latin typeface="Times New Roman"/>
                <a:ea typeface="Times New Roman"/>
              </a:rPr>
              <a:t>назву системи державного макроекономічного регулювання.</a:t>
            </a:r>
            <a:endParaRPr lang="ru-RU" sz="21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1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87257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	</a:t>
            </a:r>
            <a:endParaRPr lang="uk-UA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uk-UA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5400" i="1" smtClean="0">
                <a:effectLst/>
                <a:latin typeface="Times New Roman"/>
                <a:ea typeface="Times New Roman"/>
              </a:rPr>
              <a:t>Дякую </a:t>
            </a:r>
            <a:r>
              <a:rPr lang="uk-UA" sz="5400" i="1" dirty="0" smtClean="0">
                <a:effectLst/>
                <a:latin typeface="Times New Roman"/>
                <a:ea typeface="Times New Roman"/>
              </a:rPr>
              <a:t>за увагу !</a:t>
            </a:r>
            <a:endParaRPr lang="ru-RU" sz="5400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78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17251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/>
                <a:ea typeface="Calibri"/>
              </a:rPr>
              <a:t>	</a:t>
            </a:r>
          </a:p>
          <a:p>
            <a:pPr algn="just"/>
            <a:r>
              <a:rPr lang="ru-RU" sz="2800" dirty="0">
                <a:latin typeface="Times New Roman"/>
                <a:ea typeface="Calibri"/>
              </a:rPr>
              <a:t>	</a:t>
            </a:r>
            <a:r>
              <a:rPr lang="ru-RU" sz="2800" b="1" dirty="0" err="1" smtClean="0">
                <a:latin typeface="Times New Roman"/>
                <a:ea typeface="Calibri"/>
              </a:rPr>
              <a:t>Призначення</a:t>
            </a:r>
            <a:r>
              <a:rPr lang="ru-RU" sz="2800" b="1" dirty="0" smtClean="0">
                <a:latin typeface="Times New Roman"/>
                <a:ea typeface="Calibri"/>
              </a:rPr>
              <a:t> </a:t>
            </a:r>
            <a:r>
              <a:rPr lang="ru-RU" sz="2800" b="1" dirty="0" err="1">
                <a:latin typeface="Times New Roman"/>
                <a:ea typeface="Calibri"/>
              </a:rPr>
              <a:t>фінансового</a:t>
            </a:r>
            <a:r>
              <a:rPr lang="ru-RU" sz="2800" b="1" dirty="0">
                <a:latin typeface="Times New Roman"/>
                <a:ea typeface="Calibri"/>
              </a:rPr>
              <a:t> </a:t>
            </a:r>
            <a:r>
              <a:rPr lang="ru-RU" sz="2800" b="1" dirty="0" err="1">
                <a:latin typeface="Times New Roman"/>
                <a:ea typeface="Calibri"/>
              </a:rPr>
              <a:t>механізму</a:t>
            </a:r>
            <a:r>
              <a:rPr lang="ru-RU" sz="2800" b="1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зводиться</a:t>
            </a:r>
            <a:r>
              <a:rPr lang="ru-RU" sz="2800" dirty="0">
                <a:latin typeface="Times New Roman"/>
                <a:ea typeface="Calibri"/>
              </a:rPr>
              <a:t> до </a:t>
            </a:r>
            <a:r>
              <a:rPr lang="ru-RU" sz="2800" dirty="0" err="1">
                <a:latin typeface="Times New Roman"/>
                <a:ea typeface="Calibri"/>
              </a:rPr>
              <a:t>двох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основних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 smtClean="0">
                <a:latin typeface="Times New Roman"/>
                <a:ea typeface="Calibri"/>
              </a:rPr>
              <a:t>функцій</a:t>
            </a:r>
            <a:r>
              <a:rPr lang="ru-RU" sz="2800" dirty="0" smtClean="0">
                <a:latin typeface="Times New Roman"/>
                <a:ea typeface="Calibri"/>
              </a:rPr>
              <a:t>:</a:t>
            </a:r>
          </a:p>
          <a:p>
            <a:pPr algn="just"/>
            <a:r>
              <a:rPr lang="ru-RU" sz="2800" dirty="0" smtClean="0">
                <a:latin typeface="Times New Roman"/>
                <a:ea typeface="Calibri"/>
              </a:rPr>
              <a:t> - </a:t>
            </a:r>
            <a:r>
              <a:rPr lang="en-US" sz="2800" dirty="0">
                <a:latin typeface="Times New Roman"/>
                <a:ea typeface="Calibri"/>
              </a:rPr>
              <a:t> </a:t>
            </a:r>
            <a:r>
              <a:rPr lang="ru-RU" sz="2800" dirty="0" err="1" smtClean="0">
                <a:latin typeface="Times New Roman"/>
                <a:ea typeface="Calibri"/>
              </a:rPr>
              <a:t>фінансового</a:t>
            </a:r>
            <a:r>
              <a:rPr lang="ru-RU" sz="2800" dirty="0" smtClean="0">
                <a:latin typeface="Times New Roman"/>
                <a:ea typeface="Calibri"/>
              </a:rPr>
              <a:t> </a:t>
            </a:r>
            <a:r>
              <a:rPr lang="ru-RU" sz="2800" dirty="0" err="1" smtClean="0">
                <a:latin typeface="Times New Roman"/>
                <a:ea typeface="Calibri"/>
              </a:rPr>
              <a:t>забезпечення</a:t>
            </a:r>
            <a:r>
              <a:rPr lang="ru-RU" sz="2800" dirty="0" smtClean="0">
                <a:latin typeface="Times New Roman"/>
                <a:ea typeface="Calibri"/>
              </a:rPr>
              <a:t>;</a:t>
            </a:r>
          </a:p>
          <a:p>
            <a:pPr algn="just"/>
            <a:r>
              <a:rPr lang="ru-RU" sz="2800" dirty="0" smtClean="0">
                <a:latin typeface="Times New Roman"/>
                <a:ea typeface="Calibri"/>
              </a:rPr>
              <a:t> - </a:t>
            </a:r>
            <a:r>
              <a:rPr lang="ru-RU" sz="2800" dirty="0" err="1" smtClean="0">
                <a:latin typeface="Times New Roman"/>
                <a:ea typeface="Calibri"/>
              </a:rPr>
              <a:t>фінансового</a:t>
            </a:r>
            <a:r>
              <a:rPr lang="ru-RU" sz="2800" dirty="0" smtClean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регулювання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економічних</a:t>
            </a:r>
            <a:r>
              <a:rPr lang="ru-RU" sz="2800" dirty="0">
                <a:latin typeface="Times New Roman"/>
                <a:ea typeface="Calibri"/>
              </a:rPr>
              <a:t> і </a:t>
            </a:r>
            <a:r>
              <a:rPr lang="ru-RU" sz="2800" dirty="0" err="1">
                <a:latin typeface="Times New Roman"/>
                <a:ea typeface="Calibri"/>
              </a:rPr>
              <a:t>соціальних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процесів</a:t>
            </a:r>
            <a:r>
              <a:rPr lang="ru-RU" sz="2800" dirty="0">
                <a:latin typeface="Times New Roman"/>
                <a:ea typeface="Calibri"/>
              </a:rPr>
              <a:t> у </a:t>
            </a:r>
            <a:r>
              <a:rPr lang="ru-RU" sz="2800" dirty="0" err="1">
                <a:latin typeface="Times New Roman"/>
                <a:ea typeface="Calibri"/>
              </a:rPr>
              <a:t>державі</a:t>
            </a:r>
            <a:r>
              <a:rPr lang="ru-RU" sz="2800" dirty="0">
                <a:latin typeface="Times New Roman"/>
                <a:ea typeface="Calibri"/>
              </a:rPr>
              <a:t>. </a:t>
            </a:r>
            <a:endParaRPr lang="ru-RU" sz="2800" dirty="0" smtClean="0">
              <a:latin typeface="Times New Roman"/>
              <a:ea typeface="Calibri"/>
            </a:endParaRPr>
          </a:p>
          <a:p>
            <a:pPr algn="just"/>
            <a:r>
              <a:rPr lang="ru-RU" sz="2800" dirty="0">
                <a:latin typeface="Times New Roman"/>
                <a:ea typeface="Calibri"/>
              </a:rPr>
              <a:t>	</a:t>
            </a:r>
            <a:r>
              <a:rPr lang="ru-RU" sz="2800" dirty="0" err="1" smtClean="0">
                <a:latin typeface="Times New Roman"/>
                <a:ea typeface="Calibri"/>
              </a:rPr>
              <a:t>Слід</a:t>
            </a:r>
            <a:r>
              <a:rPr lang="ru-RU" sz="2800" dirty="0" smtClean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зауважити</a:t>
            </a:r>
            <a:r>
              <a:rPr lang="ru-RU" sz="2800" dirty="0">
                <a:latin typeface="Times New Roman"/>
                <a:ea typeface="Calibri"/>
              </a:rPr>
              <a:t>, </a:t>
            </a:r>
            <a:r>
              <a:rPr lang="ru-RU" sz="2800" dirty="0" err="1">
                <a:latin typeface="Times New Roman"/>
                <a:ea typeface="Calibri"/>
              </a:rPr>
              <a:t>що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i="1" dirty="0" err="1">
                <a:latin typeface="Times New Roman"/>
                <a:ea typeface="Calibri"/>
              </a:rPr>
              <a:t>вказані</a:t>
            </a:r>
            <a:r>
              <a:rPr lang="ru-RU" sz="2800" i="1" dirty="0">
                <a:latin typeface="Times New Roman"/>
                <a:ea typeface="Calibri"/>
              </a:rPr>
              <a:t> </a:t>
            </a:r>
            <a:r>
              <a:rPr lang="ru-RU" sz="2800" i="1" dirty="0" err="1">
                <a:latin typeface="Times New Roman"/>
                <a:ea typeface="Calibri"/>
              </a:rPr>
              <a:t>функції</a:t>
            </a:r>
            <a:r>
              <a:rPr lang="ru-RU" sz="2800" i="1" dirty="0">
                <a:latin typeface="Times New Roman"/>
                <a:ea typeface="Calibri"/>
              </a:rPr>
              <a:t> </a:t>
            </a:r>
            <a:r>
              <a:rPr lang="ru-RU" sz="2800" dirty="0">
                <a:latin typeface="Times New Roman"/>
                <a:ea typeface="Calibri"/>
              </a:rPr>
              <a:t>є </a:t>
            </a:r>
            <a:r>
              <a:rPr lang="ru-RU" sz="2800" dirty="0" err="1">
                <a:latin typeface="Times New Roman"/>
                <a:ea typeface="Calibri"/>
              </a:rPr>
              <a:t>повною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i="1" dirty="0">
                <a:latin typeface="Times New Roman"/>
                <a:ea typeface="Calibri"/>
              </a:rPr>
              <a:t>теоретичною </a:t>
            </a:r>
            <a:r>
              <a:rPr lang="ru-RU" sz="2800" i="1" dirty="0" err="1">
                <a:latin typeface="Times New Roman"/>
                <a:ea typeface="Calibri"/>
              </a:rPr>
              <a:t>абстракцією</a:t>
            </a:r>
            <a:r>
              <a:rPr lang="ru-RU" sz="2800" i="1" dirty="0">
                <a:latin typeface="Times New Roman"/>
                <a:ea typeface="Calibri"/>
              </a:rPr>
              <a:t>. </a:t>
            </a:r>
            <a:r>
              <a:rPr lang="ru-RU" sz="2800" dirty="0">
                <a:latin typeface="Times New Roman"/>
                <a:ea typeface="Calibri"/>
              </a:rPr>
              <a:t>За </a:t>
            </a:r>
            <a:r>
              <a:rPr lang="ru-RU" sz="2800" dirty="0" err="1">
                <a:latin typeface="Times New Roman"/>
                <a:ea typeface="Calibri"/>
              </a:rPr>
              <a:t>наявного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досвіду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фінансове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забезпечення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одночасно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виконує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функцію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регулювання</a:t>
            </a:r>
            <a:r>
              <a:rPr lang="ru-RU" sz="2800" dirty="0">
                <a:latin typeface="Times New Roman"/>
                <a:ea typeface="Calibri"/>
              </a:rPr>
              <a:t> так само, як </a:t>
            </a:r>
            <a:r>
              <a:rPr lang="ru-RU" sz="2800" dirty="0" err="1">
                <a:latin typeface="Times New Roman"/>
                <a:ea typeface="Calibri"/>
              </a:rPr>
              <a:t>регулювання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може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здійснювати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функцію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фінансового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забезпечення</a:t>
            </a:r>
            <a:r>
              <a:rPr lang="ru-RU" sz="2800" dirty="0">
                <a:latin typeface="Times New Roman"/>
                <a:ea typeface="Calibri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34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3"/>
            <a:ext cx="8280920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800" b="1" dirty="0" err="1" smtClean="0">
                <a:latin typeface="Times New Roman"/>
                <a:ea typeface="Calibri"/>
                <a:cs typeface="Times New Roman"/>
              </a:rPr>
              <a:t>Кількісна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та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якісна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характеристики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механізму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визначаються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тим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яка величина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фінансових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зосереджується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витрачається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відповідних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рівнях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господарського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управління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якою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є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технологія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їх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зосередження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i="1" dirty="0" err="1">
                <a:latin typeface="Times New Roman"/>
                <a:ea typeface="Calibri"/>
                <a:cs typeface="Times New Roman"/>
              </a:rPr>
              <a:t>витрачання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Тут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дуже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важливо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правильно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вибрати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саму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техніку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цих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процесів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тобто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суб'єкт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об'єкт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зосередження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витрачання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показники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ставки,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норми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строки,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санкції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пільги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тобто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увесь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інструментарій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здійснення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руху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фондів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грошових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засобів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74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424936" cy="6273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Так,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фінансове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забезпечення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здійснюється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шляхом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використання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методів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бюджетного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фінансування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самофінансування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кредитування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тощо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Кожний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із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цих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методів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має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свою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особливість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практичного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застосування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При бюджетному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фінансуванні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враховуються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умови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визначення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обсягів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фінансування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періодичність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передачі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коштів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норми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певних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видів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витрат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тощо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При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кредитуванні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визначаються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умови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надання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кредитів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гарантії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і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терміни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їх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повернення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окупність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і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ефективність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кредитів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При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самофінансуванні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проводяться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розрахунки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доцільності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й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ефективності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витрачання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власних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коштів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форми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їх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мобілізації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тощо</a:t>
            </a:r>
            <a:r>
              <a:rPr lang="ru-RU" sz="27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7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63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551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Проте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фінансове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забезпечення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має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інші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аспекти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свого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здійснення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Для того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щоб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профінансувати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відповідні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заходи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або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програми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необхідно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відпрацювати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законодавчо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встановити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форми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мобілізації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за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допомогою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податків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зборів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інших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платежів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Це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дуже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важлива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складова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механізму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в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цілому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Вона є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самостійною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ланкою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господарського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механізму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називається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податковим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механізмом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Проте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на нашу думку,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зосередження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коштів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і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їхнє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використання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—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це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єдиний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фінансовий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механізм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40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0"/>
            <a:ext cx="8280920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5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14517"/>
            <a:ext cx="8352928" cy="654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sz="2800" b="1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2600" b="1" i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Фінансове</a:t>
            </a:r>
            <a:r>
              <a:rPr lang="ru-RU" sz="2600" b="1" i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b="1" i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регулювання</a:t>
            </a:r>
            <a:r>
              <a:rPr lang="ru-RU" sz="2600" b="1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—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це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метод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здійснення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державою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функцій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управління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економічними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й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соціальними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процесами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при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використанні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фінансів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Використовуючи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держава шляхом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встановлення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форм і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методів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мобілізації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фінансових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їх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використання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стимулює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або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локалізує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ті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чи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інші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явища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й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процеси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в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державі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Так,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надаючи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капітал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розвиток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економіки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держава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стимулює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розвиток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таких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виробництв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які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в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умовах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ринку не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можуть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забезпечити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свій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розвиток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за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рахунок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власних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Аналогічно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при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розробці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методів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мобілізації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ресурсів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шляхом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диференціації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ставок і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пільг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досягається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прискорення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або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стримування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розвитку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окремих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виробництв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робіт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і </a:t>
            </a:r>
            <a:r>
              <a:rPr lang="ru-RU" sz="26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послуг</a:t>
            </a:r>
            <a:r>
              <a:rPr lang="ru-RU" sz="2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685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279</TotalTime>
  <Words>837</Words>
  <Application>Microsoft Office PowerPoint</Application>
  <PresentationFormat>Экран (4:3)</PresentationFormat>
  <Paragraphs>86</Paragraphs>
  <Slides>31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Аспект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Пк</cp:lastModifiedBy>
  <cp:revision>16</cp:revision>
  <dcterms:created xsi:type="dcterms:W3CDTF">2012-09-20T10:52:19Z</dcterms:created>
  <dcterms:modified xsi:type="dcterms:W3CDTF">2015-09-06T14:34:34Z</dcterms:modified>
</cp:coreProperties>
</file>